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7" r:id="rId5"/>
  </p:sldMasterIdLst>
  <p:notesMasterIdLst>
    <p:notesMasterId r:id="rId15"/>
  </p:notesMasterIdLst>
  <p:sldIdLst>
    <p:sldId id="274" r:id="rId6"/>
    <p:sldId id="1057" r:id="rId7"/>
    <p:sldId id="1058" r:id="rId8"/>
    <p:sldId id="1059" r:id="rId9"/>
    <p:sldId id="1056" r:id="rId10"/>
    <p:sldId id="1066" r:id="rId11"/>
    <p:sldId id="1065" r:id="rId12"/>
    <p:sldId id="1063" r:id="rId13"/>
    <p:sldId id="106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F4E5AE-5D39-D842-E165-81DDB8363D91}" v="48" dt="2025-09-25T14:26:35.2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D035D5-70AA-49BC-8242-98FD4AC9D7FB}" type="doc">
      <dgm:prSet loTypeId="urn:microsoft.com/office/officeart/2005/8/layout/hierarchy1" loCatId="hierarchy" qsTypeId="urn:microsoft.com/office/officeart/2005/8/quickstyle/simple2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BAAB8757-6551-4164-B0D8-585B59C22A5E}">
      <dgm:prSet/>
      <dgm:spPr/>
      <dgm:t>
        <a:bodyPr/>
        <a:lstStyle/>
        <a:p>
          <a:pPr rtl="0"/>
          <a:r>
            <a:rPr lang="en-US" dirty="0">
              <a:latin typeface="Aptos"/>
            </a:rPr>
            <a:t>The TENT program, sponsored by TD, allows businesses owned by refugee suppliers to obtain certification at no cost for the first year.</a:t>
          </a:r>
        </a:p>
      </dgm:t>
    </dgm:pt>
    <dgm:pt modelId="{17338172-9B94-4B15-A3AB-AA00ACD01865}" type="parTrans" cxnId="{E9FFD454-300E-46FE-8E6D-E3DF9B2C360D}">
      <dgm:prSet/>
      <dgm:spPr/>
      <dgm:t>
        <a:bodyPr/>
        <a:lstStyle/>
        <a:p>
          <a:endParaRPr lang="en-US"/>
        </a:p>
      </dgm:t>
    </dgm:pt>
    <dgm:pt modelId="{731FC076-9D38-4DB8-810C-C9B2E53D49EB}" type="sibTrans" cxnId="{E9FFD454-300E-46FE-8E6D-E3DF9B2C360D}">
      <dgm:prSet/>
      <dgm:spPr/>
      <dgm:t>
        <a:bodyPr/>
        <a:lstStyle/>
        <a:p>
          <a:endParaRPr lang="en-US"/>
        </a:p>
      </dgm:t>
    </dgm:pt>
    <dgm:pt modelId="{56F9F67C-EB2F-410F-9826-79C99FF80C1E}">
      <dgm:prSet/>
      <dgm:spPr/>
      <dgm:t>
        <a:bodyPr/>
        <a:lstStyle/>
        <a:p>
          <a:r>
            <a:rPr lang="en-US" dirty="0">
              <a:latin typeface="Aptos"/>
            </a:rPr>
            <a:t>The Supplier Certification Sponsorship (SCS) is a Corporate Member Funded program that covers the first year of certification costs for new suppliers.</a:t>
          </a:r>
        </a:p>
      </dgm:t>
    </dgm:pt>
    <dgm:pt modelId="{DB37D19B-E05A-4B4B-BA63-C8B30E22FBAA}" type="parTrans" cxnId="{A861A836-0911-46A3-AED5-A84951C44DD0}">
      <dgm:prSet/>
      <dgm:spPr/>
      <dgm:t>
        <a:bodyPr/>
        <a:lstStyle/>
        <a:p>
          <a:endParaRPr lang="en-US"/>
        </a:p>
      </dgm:t>
    </dgm:pt>
    <dgm:pt modelId="{C2A63CC1-4772-4908-9D43-C2CA9FDC86EC}" type="sibTrans" cxnId="{A861A836-0911-46A3-AED5-A84951C44DD0}">
      <dgm:prSet/>
      <dgm:spPr/>
      <dgm:t>
        <a:bodyPr/>
        <a:lstStyle/>
        <a:p>
          <a:endParaRPr lang="en-US"/>
        </a:p>
      </dgm:t>
    </dgm:pt>
    <dgm:pt modelId="{852C059A-592E-46E4-A013-72665628EC5D}" type="pres">
      <dgm:prSet presAssocID="{2DD035D5-70AA-49BC-8242-98FD4AC9D7F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F3C778B-5B77-455A-A7F4-F0027E1CF406}" type="pres">
      <dgm:prSet presAssocID="{BAAB8757-6551-4164-B0D8-585B59C22A5E}" presName="hierRoot1" presStyleCnt="0"/>
      <dgm:spPr/>
    </dgm:pt>
    <dgm:pt modelId="{92F802B1-FF28-4F05-B451-E8D606D0B422}" type="pres">
      <dgm:prSet presAssocID="{BAAB8757-6551-4164-B0D8-585B59C22A5E}" presName="composite" presStyleCnt="0"/>
      <dgm:spPr/>
    </dgm:pt>
    <dgm:pt modelId="{501349C7-30A3-4268-9255-7CF8E7ADD811}" type="pres">
      <dgm:prSet presAssocID="{BAAB8757-6551-4164-B0D8-585B59C22A5E}" presName="background" presStyleLbl="node0" presStyleIdx="0" presStyleCnt="2"/>
      <dgm:spPr/>
    </dgm:pt>
    <dgm:pt modelId="{032338CD-0115-4377-82DD-09881FD09F02}" type="pres">
      <dgm:prSet presAssocID="{BAAB8757-6551-4164-B0D8-585B59C22A5E}" presName="text" presStyleLbl="fgAcc0" presStyleIdx="0" presStyleCnt="2">
        <dgm:presLayoutVars>
          <dgm:chPref val="3"/>
        </dgm:presLayoutVars>
      </dgm:prSet>
      <dgm:spPr/>
    </dgm:pt>
    <dgm:pt modelId="{D87443A2-043A-495E-A3AA-F55F84782C7C}" type="pres">
      <dgm:prSet presAssocID="{BAAB8757-6551-4164-B0D8-585B59C22A5E}" presName="hierChild2" presStyleCnt="0"/>
      <dgm:spPr/>
    </dgm:pt>
    <dgm:pt modelId="{DDD3A164-5E9A-4FC9-AC58-2102059BF6F2}" type="pres">
      <dgm:prSet presAssocID="{56F9F67C-EB2F-410F-9826-79C99FF80C1E}" presName="hierRoot1" presStyleCnt="0"/>
      <dgm:spPr/>
    </dgm:pt>
    <dgm:pt modelId="{0CAA4E14-F2E5-4B78-88CC-3E00D33F46AC}" type="pres">
      <dgm:prSet presAssocID="{56F9F67C-EB2F-410F-9826-79C99FF80C1E}" presName="composite" presStyleCnt="0"/>
      <dgm:spPr/>
    </dgm:pt>
    <dgm:pt modelId="{DCFFC9BF-339C-4D01-B66E-20B54AF9DF8D}" type="pres">
      <dgm:prSet presAssocID="{56F9F67C-EB2F-410F-9826-79C99FF80C1E}" presName="background" presStyleLbl="node0" presStyleIdx="1" presStyleCnt="2"/>
      <dgm:spPr/>
    </dgm:pt>
    <dgm:pt modelId="{221BEE2C-3471-4BF0-BB7A-39A746F69089}" type="pres">
      <dgm:prSet presAssocID="{56F9F67C-EB2F-410F-9826-79C99FF80C1E}" presName="text" presStyleLbl="fgAcc0" presStyleIdx="1" presStyleCnt="2">
        <dgm:presLayoutVars>
          <dgm:chPref val="3"/>
        </dgm:presLayoutVars>
      </dgm:prSet>
      <dgm:spPr/>
    </dgm:pt>
    <dgm:pt modelId="{99794D78-44D5-4B72-ACB4-530B1B4BB57B}" type="pres">
      <dgm:prSet presAssocID="{56F9F67C-EB2F-410F-9826-79C99FF80C1E}" presName="hierChild2" presStyleCnt="0"/>
      <dgm:spPr/>
    </dgm:pt>
  </dgm:ptLst>
  <dgm:cxnLst>
    <dgm:cxn modelId="{A861A836-0911-46A3-AED5-A84951C44DD0}" srcId="{2DD035D5-70AA-49BC-8242-98FD4AC9D7FB}" destId="{56F9F67C-EB2F-410F-9826-79C99FF80C1E}" srcOrd="1" destOrd="0" parTransId="{DB37D19B-E05A-4B4B-BA63-C8B30E22FBAA}" sibTransId="{C2A63CC1-4772-4908-9D43-C2CA9FDC86EC}"/>
    <dgm:cxn modelId="{F6538267-8B98-4A0B-8669-C85A89298B24}" type="presOf" srcId="{BAAB8757-6551-4164-B0D8-585B59C22A5E}" destId="{032338CD-0115-4377-82DD-09881FD09F02}" srcOrd="0" destOrd="0" presId="urn:microsoft.com/office/officeart/2005/8/layout/hierarchy1"/>
    <dgm:cxn modelId="{E9FFD454-300E-46FE-8E6D-E3DF9B2C360D}" srcId="{2DD035D5-70AA-49BC-8242-98FD4AC9D7FB}" destId="{BAAB8757-6551-4164-B0D8-585B59C22A5E}" srcOrd="0" destOrd="0" parTransId="{17338172-9B94-4B15-A3AB-AA00ACD01865}" sibTransId="{731FC076-9D38-4DB8-810C-C9B2E53D49EB}"/>
    <dgm:cxn modelId="{78309496-C5C7-4485-AB0C-ECA5940746AE}" type="presOf" srcId="{56F9F67C-EB2F-410F-9826-79C99FF80C1E}" destId="{221BEE2C-3471-4BF0-BB7A-39A746F69089}" srcOrd="0" destOrd="0" presId="urn:microsoft.com/office/officeart/2005/8/layout/hierarchy1"/>
    <dgm:cxn modelId="{D14FB2A6-7023-4D3A-9DFD-0C6BEAEDDC9E}" type="presOf" srcId="{2DD035D5-70AA-49BC-8242-98FD4AC9D7FB}" destId="{852C059A-592E-46E4-A013-72665628EC5D}" srcOrd="0" destOrd="0" presId="urn:microsoft.com/office/officeart/2005/8/layout/hierarchy1"/>
    <dgm:cxn modelId="{AA072C60-9292-427D-9834-17FC1798E7D4}" type="presParOf" srcId="{852C059A-592E-46E4-A013-72665628EC5D}" destId="{6F3C778B-5B77-455A-A7F4-F0027E1CF406}" srcOrd="0" destOrd="0" presId="urn:microsoft.com/office/officeart/2005/8/layout/hierarchy1"/>
    <dgm:cxn modelId="{347D5D16-C93C-4D74-9D4E-EDC4ED77C576}" type="presParOf" srcId="{6F3C778B-5B77-455A-A7F4-F0027E1CF406}" destId="{92F802B1-FF28-4F05-B451-E8D606D0B422}" srcOrd="0" destOrd="0" presId="urn:microsoft.com/office/officeart/2005/8/layout/hierarchy1"/>
    <dgm:cxn modelId="{BB1591DA-55F5-4EBB-9E7C-EA61F34CCA44}" type="presParOf" srcId="{92F802B1-FF28-4F05-B451-E8D606D0B422}" destId="{501349C7-30A3-4268-9255-7CF8E7ADD811}" srcOrd="0" destOrd="0" presId="urn:microsoft.com/office/officeart/2005/8/layout/hierarchy1"/>
    <dgm:cxn modelId="{4B990DA6-FA67-41DC-A1DA-1EC7D20631A6}" type="presParOf" srcId="{92F802B1-FF28-4F05-B451-E8D606D0B422}" destId="{032338CD-0115-4377-82DD-09881FD09F02}" srcOrd="1" destOrd="0" presId="urn:microsoft.com/office/officeart/2005/8/layout/hierarchy1"/>
    <dgm:cxn modelId="{3D62E00C-F9DC-4FA3-BB60-0C5477ACD4CD}" type="presParOf" srcId="{6F3C778B-5B77-455A-A7F4-F0027E1CF406}" destId="{D87443A2-043A-495E-A3AA-F55F84782C7C}" srcOrd="1" destOrd="0" presId="urn:microsoft.com/office/officeart/2005/8/layout/hierarchy1"/>
    <dgm:cxn modelId="{4FF0FAD9-6C73-4D5C-996D-5E6EC41DB4A7}" type="presParOf" srcId="{852C059A-592E-46E4-A013-72665628EC5D}" destId="{DDD3A164-5E9A-4FC9-AC58-2102059BF6F2}" srcOrd="1" destOrd="0" presId="urn:microsoft.com/office/officeart/2005/8/layout/hierarchy1"/>
    <dgm:cxn modelId="{46D7FD29-86C2-4E3D-AB05-3C24598B1DBE}" type="presParOf" srcId="{DDD3A164-5E9A-4FC9-AC58-2102059BF6F2}" destId="{0CAA4E14-F2E5-4B78-88CC-3E00D33F46AC}" srcOrd="0" destOrd="0" presId="urn:microsoft.com/office/officeart/2005/8/layout/hierarchy1"/>
    <dgm:cxn modelId="{276515D3-8099-4312-B7D2-49F2B193D568}" type="presParOf" srcId="{0CAA4E14-F2E5-4B78-88CC-3E00D33F46AC}" destId="{DCFFC9BF-339C-4D01-B66E-20B54AF9DF8D}" srcOrd="0" destOrd="0" presId="urn:microsoft.com/office/officeart/2005/8/layout/hierarchy1"/>
    <dgm:cxn modelId="{067D99B0-1BB9-4B81-9EDA-E20B3FAD1F48}" type="presParOf" srcId="{0CAA4E14-F2E5-4B78-88CC-3E00D33F46AC}" destId="{221BEE2C-3471-4BF0-BB7A-39A746F69089}" srcOrd="1" destOrd="0" presId="urn:microsoft.com/office/officeart/2005/8/layout/hierarchy1"/>
    <dgm:cxn modelId="{3EAFE715-224B-49B5-85F5-CD3BFCEEC328}" type="presParOf" srcId="{DDD3A164-5E9A-4FC9-AC58-2102059BF6F2}" destId="{99794D78-44D5-4B72-ACB4-530B1B4BB57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1349C7-30A3-4268-9255-7CF8E7ADD811}">
      <dsp:nvSpPr>
        <dsp:cNvPr id="0" name=""/>
        <dsp:cNvSpPr/>
      </dsp:nvSpPr>
      <dsp:spPr>
        <a:xfrm>
          <a:off x="819" y="994469"/>
          <a:ext cx="2876534" cy="182659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32338CD-0115-4377-82DD-09881FD09F02}">
      <dsp:nvSpPr>
        <dsp:cNvPr id="0" name=""/>
        <dsp:cNvSpPr/>
      </dsp:nvSpPr>
      <dsp:spPr>
        <a:xfrm>
          <a:off x="320434" y="1298103"/>
          <a:ext cx="2876534" cy="18265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Aptos"/>
            </a:rPr>
            <a:t>The TENT program, sponsored by TD, allows businesses owned by refugee suppliers to obtain certification at no cost for the first year.</a:t>
          </a:r>
        </a:p>
      </dsp:txBody>
      <dsp:txXfrm>
        <a:off x="373933" y="1351602"/>
        <a:ext cx="2769536" cy="1719601"/>
      </dsp:txXfrm>
    </dsp:sp>
    <dsp:sp modelId="{DCFFC9BF-339C-4D01-B66E-20B54AF9DF8D}">
      <dsp:nvSpPr>
        <dsp:cNvPr id="0" name=""/>
        <dsp:cNvSpPr/>
      </dsp:nvSpPr>
      <dsp:spPr>
        <a:xfrm>
          <a:off x="3516583" y="994469"/>
          <a:ext cx="2876534" cy="182659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21BEE2C-3471-4BF0-BB7A-39A746F69089}">
      <dsp:nvSpPr>
        <dsp:cNvPr id="0" name=""/>
        <dsp:cNvSpPr/>
      </dsp:nvSpPr>
      <dsp:spPr>
        <a:xfrm>
          <a:off x="3836198" y="1298103"/>
          <a:ext cx="2876534" cy="18265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Aptos"/>
            </a:rPr>
            <a:t>The Supplier Certification Sponsorship (SCS) is a Corporate Member Funded program that covers the first year of certification costs for new suppliers.</a:t>
          </a:r>
        </a:p>
      </dsp:txBody>
      <dsp:txXfrm>
        <a:off x="3889697" y="1351602"/>
        <a:ext cx="2769536" cy="17196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85713D-B729-4385-8F6B-6E8643231729}" type="datetimeFigureOut">
              <a:t>9/25/2025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958DA-847D-4EF0-A0CC-9A24635408B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48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539386-F4F8-4A2E-8D7A-F8655A56B4CC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2049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The Canadian Aboriginal and Minority Supplier Council's goal is to champion supplier diversity by certifying Indigenous- and visible minority-owned businesses and connecting them to major corporate supply chains.</a:t>
            </a:r>
            <a:br>
              <a:rPr lang="en-CA" dirty="0">
                <a:cs typeface="+mn-lt"/>
              </a:rPr>
            </a:br>
            <a:r>
              <a:rPr lang="en-CA" dirty="0"/>
              <a:t> Supplier diversity is about creating inclusive opportunities. It’s not a social program, and it doesn’t compromise business standards—our suppliers meet the same quality, cost, and service expectations as anyone else. It’s about giving equal access to capable, underrepresented businesses.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5958DA-847D-4EF0-A0CC-9A24635408B6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734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Supplier diversity has a proven ROI. CAMSC-certified suppliers benefit from over $1 billion in corporate spend annually. This is made possible by our network of 183 corporate members and nearly 800 suppliers.</a:t>
            </a:r>
            <a:br>
              <a:rPr lang="en-US" dirty="0">
                <a:cs typeface="+mn-lt"/>
              </a:rPr>
            </a:br>
            <a:r>
              <a:rPr lang="en-US" dirty="0"/>
              <a:t> Canada’s population is increasingly diverse—over 30% identify as visible minorities—and businesses that reflect that diversity are more innovative, competitive, and inclusive. Corporations are recognizing this and embedding supplier diversity into their procurement strategies.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5958DA-847D-4EF0-A0CC-9A24635408B6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6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Certification with CAMSC opens the door to meaningful opportunities.</a:t>
            </a:r>
            <a:br>
              <a:rPr lang="en-US" dirty="0">
                <a:cs typeface="+mn-lt"/>
              </a:rPr>
            </a:br>
            <a:r>
              <a:rPr lang="en-US" dirty="0"/>
              <a:t> Certified suppliers can attend networking events like our Procurement Fair and Awards Dinner, gain visibility with major buyers, and participate in capacity-building through webinars, the Supplier Forum, and international trade missions.</a:t>
            </a:r>
            <a:br>
              <a:rPr lang="en-US" dirty="0">
                <a:cs typeface="+mn-lt"/>
              </a:rPr>
            </a:br>
            <a:r>
              <a:rPr lang="en-US" dirty="0"/>
              <a:t> We also work closely with partner organizations to support your business growth and sustainability beyond certification.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5958DA-847D-4EF0-A0CC-9A24635408B6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261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go over who’s eligible for CAMSC certification.</a:t>
            </a:r>
            <a:br>
              <a:rPr lang="en-US" dirty="0">
                <a:cs typeface="+mn-lt"/>
              </a:rPr>
            </a:br>
            <a:r>
              <a:rPr lang="en-US" dirty="0"/>
              <a:t> To qualify, your business must be for-profit, operating in Canada, and offer goods or services to other businesses.</a:t>
            </a:r>
            <a:br>
              <a:rPr lang="en-US" dirty="0">
                <a:cs typeface="+mn-lt"/>
              </a:rPr>
            </a:br>
            <a:r>
              <a:rPr lang="en-US" dirty="0"/>
              <a:t> It must also be at least 51% owned, managed, and controlled by visible minority individuals or Indigenous peoples.</a:t>
            </a:r>
            <a:br>
              <a:rPr lang="en-US" dirty="0">
                <a:cs typeface="+mn-lt"/>
              </a:rPr>
            </a:br>
            <a:r>
              <a:rPr lang="en-US" dirty="0"/>
              <a:t> Applicants must be Canadian citizens or permanent residents, though we also accept reciprocal applications from U.S. businesses certified by NMSDC.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5958DA-847D-4EF0-A0CC-9A24635408B6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4713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Now, let’s walk through the certification process.</a:t>
            </a:r>
            <a:br>
              <a:rPr lang="en-US" dirty="0">
                <a:cs typeface="+mn-lt"/>
              </a:rPr>
            </a:br>
            <a:r>
              <a:rPr lang="en-US" dirty="0"/>
              <a:t> Everything starts through our online portal. You’ll first pay a $295 admin fee, then complete a 9-part application and upload your supporting documents.</a:t>
            </a:r>
            <a:br>
              <a:rPr lang="en-US" dirty="0">
                <a:cs typeface="+mn-lt"/>
              </a:rPr>
            </a:br>
            <a:r>
              <a:rPr lang="en-US" dirty="0"/>
              <a:t> The certification fee is based on your gross revenue—ranging from $350 to $750.</a:t>
            </a:r>
            <a:br>
              <a:rPr lang="en-US" dirty="0">
                <a:cs typeface="+mn-lt"/>
              </a:rPr>
            </a:br>
            <a:r>
              <a:rPr lang="en-US" dirty="0"/>
              <a:t> We aim to process all applications within 25 business days, but there’s an option to expedite that to 12 days with a $300 rush fee.</a:t>
            </a:r>
          </a:p>
          <a:p>
            <a:r>
              <a:rPr lang="en-US" dirty="0"/>
              <a:t>If your business is </a:t>
            </a:r>
            <a:r>
              <a:rPr lang="en-US" b="1" dirty="0"/>
              <a:t>owned by someone who arrived in Canada as a refugee within the past 10 years</a:t>
            </a:r>
            <a:r>
              <a:rPr lang="en-US" dirty="0"/>
              <a:t>, the </a:t>
            </a:r>
            <a:r>
              <a:rPr lang="en-US" b="1" dirty="0"/>
              <a:t>TENT Program, supported by TD</a:t>
            </a:r>
            <a:r>
              <a:rPr lang="en-US" dirty="0"/>
              <a:t>, covers </a:t>
            </a:r>
            <a:r>
              <a:rPr lang="en-US" b="1" dirty="0"/>
              <a:t>your certification costs for the first three years</a:t>
            </a:r>
            <a:r>
              <a:rPr lang="en-US" dirty="0"/>
              <a:t>—excluding the rush fee. It’s a great opportunity to join CAMSC at no cost.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5958DA-847D-4EF0-A0CC-9A24635408B6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735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complete your certification, you'll need to submit documentation that verifies ownership, management, and control.</a:t>
            </a:r>
            <a:br>
              <a:rPr lang="en-US" dirty="0">
                <a:cs typeface="+mn-lt"/>
              </a:rPr>
            </a:br>
            <a:r>
              <a:rPr lang="en-US" dirty="0"/>
              <a:t> For incorporated companies, that includes Articles of Incorporation, shareholder registers, share certificates, bylaws, a company ownership structure and if your operating name differs from your legal business name a MBL</a:t>
            </a:r>
            <a:br>
              <a:rPr lang="en-US" dirty="0">
                <a:cs typeface="+mn-lt"/>
              </a:rPr>
            </a:br>
            <a:r>
              <a:rPr lang="en-US" dirty="0"/>
              <a:t> For sole proprietorships and partnerships, the requirements differ slightly, but financial documentation—specifically two years of profit &amp; loss statements and balance sheets—is required for all applicants.</a:t>
            </a:r>
            <a:br>
              <a:rPr lang="en-US" dirty="0">
                <a:cs typeface="+mn-lt"/>
              </a:rPr>
            </a:br>
            <a:r>
              <a:rPr lang="en-US" dirty="0"/>
              <a:t> If you’re a U.S.-based business certified by NMSDC, please include your NMSDC certificate.</a:t>
            </a:r>
            <a:br>
              <a:rPr lang="en-US" dirty="0">
                <a:cs typeface="+mn-lt"/>
              </a:rPr>
            </a:b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5958DA-847D-4EF0-A0CC-9A24635408B6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40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if you have questions at any point, you can always reach out to us at suppliersupport@camsc.ca.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5958DA-847D-4EF0-A0CC-9A24635408B6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228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1191B-446F-7BB8-7B35-F4B88A27C5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BDF802-F368-3188-E81B-5875FE226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3619F5-BEE1-936D-9F96-57899DF2E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4DE26-8C9E-43F5-943C-B97A78924FDC}" type="datetimeFigureOut">
              <a:rPr lang="en-CA" smtClean="0"/>
              <a:t>2025-09-25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1E1A4-921B-3358-3C04-0EA56EF28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EDEB17-5298-0737-B302-F0038D951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B77E3-61DC-4CAD-B326-3CAFFCC0C6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8408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18876-7007-FBBB-6C68-2B7FD9BA3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52A83-DA94-0FBF-EB53-B6A2122792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922C21-0B9D-BEBF-F8F3-6E0AB880F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4DE26-8C9E-43F5-943C-B97A78924FDC}" type="datetimeFigureOut">
              <a:rPr lang="en-CA" smtClean="0"/>
              <a:t>2025-09-25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A6B685-D9B9-653A-0FCE-9B8E981A2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45A8FF-76E5-9B4C-9B42-425C74E83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B77E3-61DC-4CAD-B326-3CAFFCC0C6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9231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40A0C-35EE-5D13-3316-D9372CE61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2D37A2-F6F4-9D30-C917-01E8F8E99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2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3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5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7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8AFEB0-74A1-C174-3B0D-CF13A5E03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4DE26-8C9E-43F5-943C-B97A78924FDC}" type="datetimeFigureOut">
              <a:rPr lang="en-CA" smtClean="0"/>
              <a:t>2025-09-25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1BCA8-D2AA-BE3F-3988-C8A431D81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60227D-5405-31AA-7C80-9A0BEE0C7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B77E3-61DC-4CAD-B326-3CAFFCC0C6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0431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5B6FE-B77C-B0D7-6BFC-0D0914834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9B311-A449-0D60-65F7-1DE1D06170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12BEEC-768E-B9E5-CAC2-CF217F0C2E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7A8AC1-52EF-CED0-EF7A-3BF326755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4DE26-8C9E-43F5-943C-B97A78924FDC}" type="datetimeFigureOut">
              <a:rPr lang="en-CA" smtClean="0"/>
              <a:t>2025-09-25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A98C48-3571-8CFD-F0C4-59AFBAD5B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3A8EC0-4AF1-F206-2AB2-F04CEBFD1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B77E3-61DC-4CAD-B326-3CAFFCC0C6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589117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8C59A-6FE5-6BD0-2271-37083CA76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01E8AB-2C91-2544-F2EF-4FA1A52306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9B882D-C41E-1D5C-E73D-A83E3B845F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13D0FB-5CCF-A661-B947-AD1BD92834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65CAC4-E6C2-4385-E85C-5121DDB295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FFAC15-552D-6451-CDBE-412858742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4DE26-8C9E-43F5-943C-B97A78924FDC}" type="datetimeFigureOut">
              <a:rPr lang="en-CA" smtClean="0"/>
              <a:t>2025-09-25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07FDB8-C61F-4931-E2B8-017CF24DB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6723DD-66E5-6519-5229-AF5395C5C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B77E3-61DC-4CAD-B326-3CAFFCC0C6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58920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9142C-E93A-54A7-4529-107CC3E2D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EAB11A-F647-232C-8D52-D80983F2C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4DE26-8C9E-43F5-943C-B97A78924FDC}" type="datetimeFigureOut">
              <a:rPr lang="en-CA" smtClean="0"/>
              <a:t>2025-09-25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8F97B7-593A-3811-39C3-EB61F51C3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FD5906-4671-03EB-6B52-D0162622B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B77E3-61DC-4CAD-B326-3CAFFCC0C6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931646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3787C6-05F8-CE48-264B-A80841855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4DE26-8C9E-43F5-943C-B97A78924FDC}" type="datetimeFigureOut">
              <a:rPr lang="en-CA" smtClean="0"/>
              <a:t>2025-09-25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554111-2D43-93BE-6622-39CC7C686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A90A3F-BDC2-7398-A55D-272C8AA3F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B77E3-61DC-4CAD-B326-3CAFFCC0C6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7961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0A5CD-55FB-C799-191D-E6837BF64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E1C16-16B5-078E-686A-4E9566C1B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496AEA-040A-C801-2530-40F8891BB9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02A50A-797F-7C6C-03D9-3F34ED948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4DE26-8C9E-43F5-943C-B97A78924FDC}" type="datetimeFigureOut">
              <a:rPr lang="en-CA" smtClean="0"/>
              <a:t>2025-09-25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12CB87-F694-306B-B493-7AA31A9C6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42413E-FE3D-9239-5D8C-A065DDE6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B77E3-61DC-4CAD-B326-3CAFFCC0C6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86528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CD58E-65E5-2878-940D-A467EEBCC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48D5E0-2CB5-91D5-BD26-50DF477365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9C75CB-DF1D-AEC7-5C83-48DEE9389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F955F9-4BEE-E40E-A536-3C40FB5FC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4DE26-8C9E-43F5-943C-B97A78924FDC}" type="datetimeFigureOut">
              <a:rPr lang="en-CA" smtClean="0"/>
              <a:t>2025-09-25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F6BAF0-9AB4-FCF2-4446-B332401C2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E0CE1D-86C7-E9FC-6D59-DFA67F694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B77E3-61DC-4CAD-B326-3CAFFCC0C6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2410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EAD2A-E645-0C73-D9D8-380A18535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BC4C3A-F2CF-C7A5-8DFE-5CE55E51C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C8D7CD-1EBC-639A-0359-3A28F8403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4DE26-8C9E-43F5-943C-B97A78924FDC}" type="datetimeFigureOut">
              <a:rPr lang="en-CA" smtClean="0"/>
              <a:t>2025-09-25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3A524C-959D-FB7E-6B45-4698D14F4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28A55A-2125-919E-3C6B-FA1E0ABB8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B77E3-61DC-4CAD-B326-3CAFFCC0C6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33892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593DF3-AA2B-C8F6-B32C-1B7D1FF3A3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13E5D6-1439-AB01-8D8A-5133BBC378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6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8AA03-0C60-17E3-39FD-F807BFF6D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4DE26-8C9E-43F5-943C-B97A78924FDC}" type="datetimeFigureOut">
              <a:rPr lang="en-CA" smtClean="0"/>
              <a:t>2025-09-25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3726EB-CF06-664F-4D99-416A156B4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1CEC1B-FCA7-48EA-31A7-FE829295A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B77E3-61DC-4CAD-B326-3CAFFCC0C6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9050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E48C0C-260F-70FC-6043-AB8C430CF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C11B11-F8EF-B9DD-A9E5-8F8A67B2D7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66BCD7-63E3-DD97-52C6-5E7A0DD285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4DE26-8C9E-43F5-943C-B97A78924FDC}" type="datetimeFigureOut">
              <a:rPr lang="en-CA" smtClean="0"/>
              <a:t>2025-09-25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A2D39D-C785-6403-1C17-D39EEA108D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CDE625-D74B-D36F-6740-49835815D6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4B77E3-61DC-4CAD-B326-3CAFFCC0C6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2376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standing in a circle&#10;&#10;Description automatically generated">
            <a:extLst>
              <a:ext uri="{FF2B5EF4-FFF2-40B4-BE49-F238E27FC236}">
                <a16:creationId xmlns:a16="http://schemas.microsoft.com/office/drawing/2014/main" id="{02BB8494-6A21-5BB4-175B-689388D555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0"/>
            <a:ext cx="12191980" cy="6857990"/>
          </a:xfrm>
          <a:prstGeom prst="rect">
            <a:avLst/>
          </a:prstGeom>
          <a:noFill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376EED0-CFAE-5311-1C6B-F19E43776357}"/>
              </a:ext>
            </a:extLst>
          </p:cNvPr>
          <p:cNvSpPr txBox="1"/>
          <p:nvPr/>
        </p:nvSpPr>
        <p:spPr>
          <a:xfrm>
            <a:off x="1" y="2044006"/>
            <a:ext cx="5238749" cy="3447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rgbClr val="F7B521"/>
                </a:solidFill>
                <a:latin typeface="League spartan" pitchFamily="2" charset="0"/>
                <a:cs typeface="Helvetica" panose="020B0604020202020204" pitchFamily="34" charset="0"/>
              </a:rPr>
              <a:t>CANADIAN ABORIGINAL AND MINORITY </a:t>
            </a:r>
            <a:br>
              <a:rPr lang="en-US" sz="3600">
                <a:solidFill>
                  <a:srgbClr val="F7B521"/>
                </a:solidFill>
                <a:latin typeface="League spartan" pitchFamily="2" charset="0"/>
                <a:cs typeface="Helvetica" panose="020B0604020202020204" pitchFamily="34" charset="0"/>
              </a:rPr>
            </a:br>
            <a:r>
              <a:rPr lang="en-US" sz="3600">
                <a:solidFill>
                  <a:srgbClr val="F7B521"/>
                </a:solidFill>
                <a:latin typeface="League spartan" pitchFamily="2" charset="0"/>
                <a:cs typeface="Helvetica" panose="020B0604020202020204" pitchFamily="34" charset="0"/>
              </a:rPr>
              <a:t>SUPPLIER COUNCIL</a:t>
            </a:r>
          </a:p>
          <a:p>
            <a:pPr algn="ctr"/>
            <a:endParaRPr lang="en-US" sz="2800">
              <a:solidFill>
                <a:srgbClr val="F7B52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n-US" sz="2800">
                <a:solidFill>
                  <a:schemeClr val="bg1"/>
                </a:solidFill>
                <a:latin typeface="League spartan" pitchFamily="2" charset="0"/>
                <a:cs typeface="Helvetica" panose="020B0604020202020204" pitchFamily="34" charset="0"/>
              </a:rPr>
              <a:t>Empowering Canadian </a:t>
            </a:r>
          </a:p>
          <a:p>
            <a:pPr algn="ctr"/>
            <a:r>
              <a:rPr lang="en-US" sz="2800">
                <a:solidFill>
                  <a:schemeClr val="bg1"/>
                </a:solidFill>
                <a:latin typeface="League spartan" pitchFamily="2" charset="0"/>
                <a:cs typeface="Helvetica" panose="020B0604020202020204" pitchFamily="34" charset="0"/>
              </a:rPr>
              <a:t>Supplier Diversity</a:t>
            </a:r>
          </a:p>
          <a:p>
            <a:pPr algn="ctr"/>
            <a:endParaRPr lang="en-CA" sz="2800">
              <a:solidFill>
                <a:schemeClr val="bg1"/>
              </a:solidFill>
              <a:latin typeface="League spartan" pitchFamily="2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967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 rtl="0"/>
            <a:endParaRPr lang="en-US" sz="18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4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46" rtl="0"/>
            <a:endParaRPr lang="en-US" sz="18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 rtl="0"/>
            <a:endParaRPr lang="en-US" sz="18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5" y="623276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 rtl="0"/>
            <a:endParaRPr lang="en-US" sz="18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6385B0-E3B6-BD45-577D-E04519791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8"/>
            <a:ext cx="3141430" cy="4480726"/>
          </a:xfrm>
        </p:spPr>
        <p:txBody>
          <a:bodyPr>
            <a:normAutofit/>
          </a:bodyPr>
          <a:lstStyle/>
          <a:p>
            <a:pPr algn="r"/>
            <a:r>
              <a:rPr lang="en-US" sz="5100" b="1" dirty="0">
                <a:ea typeface="+mj-lt"/>
                <a:cs typeface="+mj-lt"/>
              </a:rPr>
              <a:t>About CAMSC &amp; Supplier Diversity</a:t>
            </a:r>
            <a:endParaRPr lang="en-US" b="1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4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D3333-53FE-FC19-F2F5-57D34E04F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30"/>
            <a:ext cx="4795584" cy="4180542"/>
          </a:xfrm>
        </p:spPr>
        <p:txBody>
          <a:bodyPr anchor="ctr">
            <a:normAutofit/>
          </a:bodyPr>
          <a:lstStyle/>
          <a:p>
            <a:pPr fontAlgn="base"/>
            <a:r>
              <a:rPr lang="en-US" sz="1800" dirty="0">
                <a:solidFill>
                  <a:srgbClr val="1C1C1C"/>
                </a:solidFill>
                <a:ea typeface="+mn-lt"/>
                <a:cs typeface="+mn-lt"/>
              </a:rPr>
              <a:t>CAMSC certifies Indigenous and visible minority-owned </a:t>
            </a:r>
            <a:r>
              <a:rPr lang="en-US" sz="1800" b="0" i="0" u="none" strike="noStrike" dirty="0">
                <a:solidFill>
                  <a:srgbClr val="1C1C1C"/>
                </a:solidFill>
                <a:effectLst/>
                <a:ea typeface="+mn-lt"/>
                <a:cs typeface="+mn-lt"/>
              </a:rPr>
              <a:t>businesses</a:t>
            </a:r>
            <a:r>
              <a:rPr lang="en-US" sz="1800" dirty="0">
                <a:solidFill>
                  <a:srgbClr val="1C1C1C"/>
                </a:solidFill>
                <a:ea typeface="+mn-lt"/>
                <a:cs typeface="+mn-lt"/>
              </a:rPr>
              <a:t> (</a:t>
            </a:r>
            <a:r>
              <a:rPr lang="en-US" sz="1800" b="0" i="0" u="none" strike="noStrike" dirty="0">
                <a:solidFill>
                  <a:srgbClr val="1C1C1C"/>
                </a:solidFill>
                <a:effectLst/>
                <a:ea typeface="+mn-lt"/>
                <a:cs typeface="+mn-lt"/>
              </a:rPr>
              <a:t>51% owned, managed</a:t>
            </a:r>
            <a:r>
              <a:rPr lang="en-US" sz="1800" dirty="0">
                <a:solidFill>
                  <a:srgbClr val="1C1C1C"/>
                </a:solidFill>
                <a:ea typeface="+mn-lt"/>
                <a:cs typeface="+mn-lt"/>
              </a:rPr>
              <a:t> &amp; </a:t>
            </a:r>
            <a:r>
              <a:rPr lang="en-US" sz="1800" b="0" i="0" u="none" strike="noStrike" dirty="0">
                <a:solidFill>
                  <a:srgbClr val="1C1C1C"/>
                </a:solidFill>
                <a:effectLst/>
                <a:ea typeface="+mn-lt"/>
                <a:cs typeface="+mn-lt"/>
              </a:rPr>
              <a:t>controlled).</a:t>
            </a:r>
            <a:endParaRPr lang="en-US" sz="1800" b="0" i="0" dirty="0">
              <a:solidFill>
                <a:srgbClr val="1C1C1C"/>
              </a:solidFill>
              <a:effectLst/>
              <a:ea typeface="+mn-lt"/>
              <a:cs typeface="+mn-lt"/>
            </a:endParaRPr>
          </a:p>
          <a:p>
            <a:r>
              <a:rPr lang="en-US" sz="1800" dirty="0">
                <a:solidFill>
                  <a:srgbClr val="1C1C1C"/>
                </a:solidFill>
                <a:ea typeface="+mn-lt"/>
                <a:cs typeface="+mn-lt"/>
              </a:rPr>
              <a:t>Supplier diversity creates inclusive supply chains by connecting diverse businesses to procurement opportunities.</a:t>
            </a:r>
            <a:endParaRPr lang="en-US" sz="1800">
              <a:ea typeface="Calibri"/>
              <a:cs typeface="Calibri"/>
            </a:endParaRPr>
          </a:p>
          <a:p>
            <a:r>
              <a:rPr lang="en-US" sz="1800" dirty="0">
                <a:solidFill>
                  <a:srgbClr val="1C1C1C"/>
                </a:solidFill>
                <a:ea typeface="+mn-lt"/>
                <a:cs typeface="+mn-lt"/>
              </a:rPr>
              <a:t>Not </a:t>
            </a:r>
            <a:r>
              <a:rPr lang="en-US" sz="1800" b="0" i="0" u="none" strike="noStrike" dirty="0">
                <a:solidFill>
                  <a:srgbClr val="1C1C1C"/>
                </a:solidFill>
                <a:effectLst/>
                <a:ea typeface="+mn-lt"/>
                <a:cs typeface="+mn-lt"/>
              </a:rPr>
              <a:t>a </a:t>
            </a:r>
            <a:r>
              <a:rPr lang="en-US" sz="1800" dirty="0">
                <a:solidFill>
                  <a:srgbClr val="1C1C1C"/>
                </a:solidFill>
                <a:ea typeface="+mn-lt"/>
                <a:cs typeface="+mn-lt"/>
              </a:rPr>
              <a:t>social program—no compromise on cost, quality, </a:t>
            </a:r>
            <a:r>
              <a:rPr lang="en-US" sz="1800" b="0" i="0" u="none" strike="noStrike" dirty="0">
                <a:solidFill>
                  <a:srgbClr val="1C1C1C"/>
                </a:solidFill>
                <a:effectLst/>
                <a:ea typeface="+mn-lt"/>
                <a:cs typeface="+mn-lt"/>
              </a:rPr>
              <a:t>or </a:t>
            </a:r>
            <a:r>
              <a:rPr lang="en-US" sz="1800" dirty="0">
                <a:solidFill>
                  <a:srgbClr val="1C1C1C"/>
                </a:solidFill>
                <a:ea typeface="+mn-lt"/>
                <a:cs typeface="+mn-lt"/>
              </a:rPr>
              <a:t>service</a:t>
            </a:r>
            <a:r>
              <a:rPr lang="en-US" sz="1800" b="0" i="0" u="none" strike="noStrike" dirty="0">
                <a:solidFill>
                  <a:srgbClr val="1C1C1C"/>
                </a:solidFill>
                <a:effectLst/>
                <a:ea typeface="+mn-lt"/>
                <a:cs typeface="+mn-lt"/>
              </a:rPr>
              <a:t>.</a:t>
            </a:r>
            <a:endParaRPr lang="en-US" sz="1800" dirty="0">
              <a:ea typeface="+mn-lt"/>
              <a:cs typeface="+mn-lt"/>
            </a:endParaRPr>
          </a:p>
          <a:p>
            <a:pPr marL="0" indent="0" algn="l">
              <a:buNone/>
            </a:pPr>
            <a:endParaRPr lang="en-US" sz="10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endParaRPr lang="en-CA" sz="100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16727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70C9AC-8911-6D0B-5EF4-B4B9E0C63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7">
            <a:extLst>
              <a:ext uri="{FF2B5EF4-FFF2-40B4-BE49-F238E27FC236}">
                <a16:creationId xmlns:a16="http://schemas.microsoft.com/office/drawing/2014/main" id="{7B25448E-D4DE-956F-51A1-418D163F23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 rtl="0"/>
            <a:endParaRPr lang="en-US" sz="18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Freeform: Shape 9">
            <a:extLst>
              <a:ext uri="{FF2B5EF4-FFF2-40B4-BE49-F238E27FC236}">
                <a16:creationId xmlns:a16="http://schemas.microsoft.com/office/drawing/2014/main" id="{307D36C4-A304-3C77-AF1B-AC2AA391F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4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46" rtl="0"/>
            <a:endParaRPr lang="en-US" sz="18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D9478AF8-7080-5933-8D87-682225B5C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 rtl="0"/>
            <a:endParaRPr lang="en-US" sz="18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Rectangle 13">
            <a:extLst>
              <a:ext uri="{FF2B5EF4-FFF2-40B4-BE49-F238E27FC236}">
                <a16:creationId xmlns:a16="http://schemas.microsoft.com/office/drawing/2014/main" id="{D560E431-D5D9-3750-A5A0-C211EB844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5" y="623276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 rtl="0"/>
            <a:endParaRPr lang="en-US" sz="18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CB78CA-66CC-746A-B623-964BA304B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8"/>
            <a:ext cx="3141430" cy="4480726"/>
          </a:xfrm>
        </p:spPr>
        <p:txBody>
          <a:bodyPr>
            <a:normAutofit/>
          </a:bodyPr>
          <a:lstStyle/>
          <a:p>
            <a:pPr algn="r"/>
            <a:r>
              <a:rPr lang="en-US" sz="5100" b="1" dirty="0">
                <a:ea typeface="+mj-lt"/>
                <a:cs typeface="+mj-lt"/>
              </a:rPr>
              <a:t>Why Supplier Diversity Matters</a:t>
            </a:r>
            <a:endParaRPr lang="en-US" b="1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615C0B4-C4F2-DED0-D7E3-EF914720C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4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9B2A2-6F53-7EA0-61C0-8D8ACC597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30"/>
            <a:ext cx="4795584" cy="4180542"/>
          </a:xfrm>
        </p:spPr>
        <p:txBody>
          <a:bodyPr anchor="ctr">
            <a:normAutofit/>
          </a:bodyPr>
          <a:lstStyle/>
          <a:p>
            <a:pPr marL="0" indent="0" fontAlgn="base">
              <a:buNone/>
            </a:pPr>
            <a:r>
              <a:rPr lang="en-US" sz="1800" b="1" dirty="0">
                <a:solidFill>
                  <a:srgbClr val="1C1C1C"/>
                </a:solidFill>
                <a:ea typeface="+mn-lt"/>
                <a:cs typeface="+mn-lt"/>
              </a:rPr>
              <a:t>The Business Case for Inclusion</a:t>
            </a:r>
          </a:p>
          <a:p>
            <a:r>
              <a:rPr lang="en-US" sz="1800" dirty="0">
                <a:solidFill>
                  <a:srgbClr val="1C1C1C"/>
                </a:solidFill>
                <a:ea typeface="+mn-lt"/>
                <a:cs typeface="+mn-lt"/>
              </a:rPr>
              <a:t>Over $1 billion spent annually with CAMSC-certified suppliers.</a:t>
            </a:r>
            <a:endParaRPr lang="en-US" dirty="0"/>
          </a:p>
          <a:p>
            <a:r>
              <a:rPr lang="en-US" sz="1800" dirty="0">
                <a:solidFill>
                  <a:srgbClr val="1C1C1C"/>
                </a:solidFill>
                <a:ea typeface="+mn-lt"/>
                <a:cs typeface="+mn-lt"/>
              </a:rPr>
              <a:t>183 corporate members</a:t>
            </a:r>
            <a:r>
              <a:rPr lang="en-US" sz="1800" b="0" i="0" u="none" strike="noStrike" dirty="0">
                <a:solidFill>
                  <a:srgbClr val="1C1C1C"/>
                </a:solidFill>
                <a:effectLst/>
                <a:ea typeface="+mn-lt"/>
                <a:cs typeface="+mn-lt"/>
              </a:rPr>
              <a:t>, </a:t>
            </a:r>
            <a:r>
              <a:rPr lang="en-US" sz="1800" dirty="0">
                <a:solidFill>
                  <a:srgbClr val="1C1C1C"/>
                </a:solidFill>
                <a:ea typeface="+mn-lt"/>
                <a:cs typeface="+mn-lt"/>
              </a:rPr>
              <a:t>776 certified suppliers.</a:t>
            </a:r>
            <a:endParaRPr lang="en-US" dirty="0"/>
          </a:p>
          <a:p>
            <a:r>
              <a:rPr lang="en-US" sz="1800" dirty="0">
                <a:solidFill>
                  <a:srgbClr val="1C1C1C"/>
                </a:solidFill>
                <a:ea typeface="+mn-lt"/>
                <a:cs typeface="+mn-lt"/>
              </a:rPr>
              <a:t>Canada’s growing diverse population is a driver for inclusive procurement.</a:t>
            </a:r>
            <a:endParaRPr lang="en-US" dirty="0">
              <a:ea typeface="+mn-lt"/>
              <a:cs typeface="+mn-lt"/>
            </a:endParaRPr>
          </a:p>
          <a:p>
            <a:r>
              <a:rPr lang="en-US" sz="1800" dirty="0">
                <a:solidFill>
                  <a:srgbClr val="1C1C1C"/>
                </a:solidFill>
                <a:ea typeface="+mn-lt"/>
                <a:cs typeface="+mn-lt"/>
              </a:rPr>
              <a:t>Leading corporations in Canada are leveraging supplier diversity</a:t>
            </a:r>
            <a:r>
              <a:rPr lang="en-US" sz="1800" b="0" i="0" u="none" strike="noStrike" dirty="0">
                <a:solidFill>
                  <a:srgbClr val="1C1C1C"/>
                </a:solidFill>
                <a:effectLst/>
                <a:ea typeface="+mn-lt"/>
                <a:cs typeface="+mn-lt"/>
              </a:rPr>
              <a:t>.</a:t>
            </a:r>
            <a:endParaRPr lang="en-US" dirty="0">
              <a:ea typeface="+mn-lt"/>
              <a:cs typeface="+mn-lt"/>
            </a:endParaRPr>
          </a:p>
          <a:p>
            <a:pPr marL="0" indent="0">
              <a:buNone/>
            </a:pPr>
            <a:endParaRPr lang="en-US" sz="1000">
              <a:solidFill>
                <a:srgbClr val="000000"/>
              </a:solidFill>
              <a:latin typeface="Aptos" panose="020B0004020202020204" pitchFamily="34" charset="0"/>
              <a:ea typeface="+mn-lt"/>
              <a:cs typeface="+mn-lt"/>
            </a:endParaRPr>
          </a:p>
          <a:p>
            <a:pPr algn="l"/>
            <a:endParaRPr lang="en-CA" sz="1000" b="0" i="0">
              <a:solidFill>
                <a:srgbClr val="000000"/>
              </a:solidFill>
              <a:effectLst/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4070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6C5195-E96F-5C40-F521-7C73195EF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7">
            <a:extLst>
              <a:ext uri="{FF2B5EF4-FFF2-40B4-BE49-F238E27FC236}">
                <a16:creationId xmlns:a16="http://schemas.microsoft.com/office/drawing/2014/main" id="{0D9F788E-4B7F-B408-4AEA-8E027D142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 rtl="0"/>
            <a:endParaRPr lang="en-US" sz="18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Freeform: Shape 9">
            <a:extLst>
              <a:ext uri="{FF2B5EF4-FFF2-40B4-BE49-F238E27FC236}">
                <a16:creationId xmlns:a16="http://schemas.microsoft.com/office/drawing/2014/main" id="{2945DFC4-8867-DA67-26ED-B66B012AF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4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46" rtl="0"/>
            <a:endParaRPr lang="en-US" sz="18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8C0CF9D8-20E2-C5E9-087D-8DABE2E2BA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 rtl="0"/>
            <a:endParaRPr lang="en-US" sz="18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Rectangle 13">
            <a:extLst>
              <a:ext uri="{FF2B5EF4-FFF2-40B4-BE49-F238E27FC236}">
                <a16:creationId xmlns:a16="http://schemas.microsoft.com/office/drawing/2014/main" id="{51CAB6FD-7DE9-95E1-C637-67B86DC91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5" y="623276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 rtl="0"/>
            <a:endParaRPr lang="en-US" sz="18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F383AA-CBE5-6DDE-80C2-2388C5D19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333" y="1188638"/>
            <a:ext cx="3450347" cy="4480726"/>
          </a:xfrm>
        </p:spPr>
        <p:txBody>
          <a:bodyPr>
            <a:normAutofit/>
          </a:bodyPr>
          <a:lstStyle/>
          <a:p>
            <a:pPr algn="r"/>
            <a:r>
              <a:rPr lang="en-US" sz="5100" b="1" dirty="0">
                <a:ea typeface="+mj-lt"/>
                <a:cs typeface="+mj-lt"/>
              </a:rPr>
              <a:t>Benefits of Certification</a:t>
            </a:r>
            <a:endParaRPr lang="en-US" b="1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24CF539-C71D-9082-2C13-4B6429FF5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4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1D399-0297-22F7-09A3-2CF8B886C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30"/>
            <a:ext cx="4795584" cy="4180542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en-US" sz="1800" b="1" dirty="0">
                <a:solidFill>
                  <a:srgbClr val="1C1C1C"/>
                </a:solidFill>
                <a:ea typeface="+mn-lt"/>
                <a:cs typeface="+mn-lt"/>
              </a:rPr>
              <a:t>Unlock Opportunities with CAMSC Certification</a:t>
            </a:r>
            <a:endParaRPr lang="en-US" b="1" dirty="0"/>
          </a:p>
          <a:p>
            <a:pPr>
              <a:buFont typeface="Arial"/>
            </a:pPr>
            <a:r>
              <a:rPr lang="en-US" sz="1800" dirty="0">
                <a:solidFill>
                  <a:srgbClr val="1C1C1C"/>
                </a:solidFill>
                <a:ea typeface="+mn-lt"/>
                <a:cs typeface="+mn-lt"/>
              </a:rPr>
              <a:t>Access to exclusive networking events like the Procurement Fair and Business Achievement Awards Gala.</a:t>
            </a:r>
          </a:p>
          <a:p>
            <a:pPr>
              <a:buFont typeface="Arial"/>
            </a:pPr>
            <a:r>
              <a:rPr lang="en-US" sz="1800" dirty="0">
                <a:solidFill>
                  <a:srgbClr val="1C1C1C"/>
                </a:solidFill>
                <a:ea typeface="+mn-lt"/>
                <a:cs typeface="+mn-lt"/>
              </a:rPr>
              <a:t>Visibility to 180+ major corporate buyers.</a:t>
            </a:r>
            <a:endParaRPr lang="en-US" dirty="0">
              <a:ea typeface="+mn-lt"/>
              <a:cs typeface="+mn-lt"/>
            </a:endParaRPr>
          </a:p>
          <a:p>
            <a:pPr>
              <a:buFont typeface="Arial"/>
            </a:pPr>
            <a:r>
              <a:rPr lang="en-US" sz="1800" dirty="0">
                <a:solidFill>
                  <a:srgbClr val="1C1C1C"/>
                </a:solidFill>
                <a:ea typeface="+mn-lt"/>
                <a:cs typeface="+mn-lt"/>
              </a:rPr>
              <a:t>Capacity-building through webinars and workshops.</a:t>
            </a:r>
            <a:endParaRPr lang="en-US" dirty="0">
              <a:ea typeface="+mn-lt"/>
              <a:cs typeface="+mn-lt"/>
            </a:endParaRPr>
          </a:p>
          <a:p>
            <a:pPr>
              <a:buFont typeface="Arial"/>
            </a:pPr>
            <a:r>
              <a:rPr lang="en-US" sz="1800" dirty="0">
                <a:solidFill>
                  <a:srgbClr val="1C1C1C"/>
                </a:solidFill>
                <a:ea typeface="+mn-lt"/>
                <a:cs typeface="+mn-lt"/>
              </a:rPr>
              <a:t>Trade missions and global supplier council connections.</a:t>
            </a:r>
            <a:endParaRPr lang="en-US" dirty="0"/>
          </a:p>
          <a:p>
            <a:pPr>
              <a:buFont typeface="Arial"/>
            </a:pPr>
            <a:r>
              <a:rPr lang="en-US" sz="1800" dirty="0">
                <a:solidFill>
                  <a:srgbClr val="1C1C1C"/>
                </a:solidFill>
                <a:ea typeface="+mn-lt"/>
                <a:cs typeface="+mn-lt"/>
              </a:rPr>
              <a:t>Collaborations with organizations like </a:t>
            </a:r>
            <a:r>
              <a:rPr lang="en-US" sz="1800" dirty="0" err="1">
                <a:solidFill>
                  <a:srgbClr val="1C1C1C"/>
                </a:solidFill>
                <a:ea typeface="+mn-lt"/>
                <a:cs typeface="+mn-lt"/>
              </a:rPr>
              <a:t>Futurpreneur</a:t>
            </a:r>
            <a:r>
              <a:rPr lang="en-US" sz="1800" dirty="0">
                <a:solidFill>
                  <a:srgbClr val="1C1C1C"/>
                </a:solidFill>
                <a:ea typeface="+mn-lt"/>
                <a:cs typeface="+mn-lt"/>
              </a:rPr>
              <a:t> and the Canadian Black Chamber of Commerce</a:t>
            </a:r>
            <a:r>
              <a:rPr lang="en-US" sz="1800" b="0" i="0" u="none" strike="noStrike" dirty="0">
                <a:solidFill>
                  <a:srgbClr val="1C1C1C"/>
                </a:solidFill>
                <a:effectLst/>
                <a:ea typeface="+mn-lt"/>
                <a:cs typeface="+mn-lt"/>
              </a:rPr>
              <a:t>.</a:t>
            </a:r>
            <a:endParaRPr lang="en-US" dirty="0">
              <a:ea typeface="+mn-lt"/>
              <a:cs typeface="+mn-lt"/>
            </a:endParaRPr>
          </a:p>
          <a:p>
            <a:endParaRPr lang="en-CA" sz="1000">
              <a:solidFill>
                <a:srgbClr val="000000"/>
              </a:solidFill>
              <a:latin typeface="Calibri" panose="020F0502020204030204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78148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 rtl="0"/>
            <a:endParaRPr lang="en-US" sz="18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4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46" rtl="0"/>
            <a:endParaRPr lang="en-US" sz="18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 rtl="0"/>
            <a:endParaRPr lang="en-US" sz="18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5" y="623276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 rtl="0"/>
            <a:endParaRPr lang="en-US" sz="18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6385B0-E3B6-BD45-577D-E04519791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8"/>
            <a:ext cx="3141430" cy="4480726"/>
          </a:xfrm>
        </p:spPr>
        <p:txBody>
          <a:bodyPr>
            <a:normAutofit/>
          </a:bodyPr>
          <a:lstStyle/>
          <a:p>
            <a:pPr algn="r"/>
            <a:r>
              <a:rPr lang="en-US" sz="5100" b="1">
                <a:latin typeface="Aptos" panose="020B0004020202020204" pitchFamily="34" charset="0"/>
              </a:rPr>
              <a:t>Who is eligible?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4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D3333-53FE-FC19-F2F5-57D34E04F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30"/>
            <a:ext cx="4795584" cy="4180542"/>
          </a:xfrm>
        </p:spPr>
        <p:txBody>
          <a:bodyPr anchor="ctr">
            <a:norm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1C1C1C"/>
                </a:solidFill>
                <a:effectLst/>
                <a:latin typeface="Aptos"/>
              </a:rPr>
              <a:t>Must operate in Canada.</a:t>
            </a:r>
            <a:r>
              <a:rPr lang="en-US" sz="1400" b="0" i="0" dirty="0">
                <a:solidFill>
                  <a:srgbClr val="1C1C1C"/>
                </a:solidFill>
                <a:effectLst/>
                <a:latin typeface="Aptos"/>
              </a:rPr>
              <a:t>​</a:t>
            </a:r>
            <a:endParaRPr lang="en-US" sz="1400" b="0" i="0" dirty="0">
              <a:solidFill>
                <a:srgbClr val="1C1C1C"/>
              </a:solidFill>
              <a:effectLst/>
              <a:latin typeface="Aptos"/>
              <a:cs typeface="Arial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1C1C1C"/>
                </a:solidFill>
                <a:effectLst/>
                <a:latin typeface="Aptos"/>
              </a:rPr>
              <a:t>Must be a for-profit enterprise.</a:t>
            </a:r>
            <a:r>
              <a:rPr lang="en-US" sz="1400" b="0" i="0" dirty="0">
                <a:solidFill>
                  <a:srgbClr val="1C1C1C"/>
                </a:solidFill>
                <a:effectLst/>
                <a:latin typeface="Aptos"/>
              </a:rPr>
              <a:t>​</a:t>
            </a:r>
            <a:endParaRPr lang="en-US" sz="1400" b="0" i="0" dirty="0">
              <a:solidFill>
                <a:srgbClr val="1C1C1C"/>
              </a:solidFill>
              <a:effectLst/>
              <a:latin typeface="Aptos"/>
              <a:cs typeface="Arial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1C1C1C"/>
                </a:solidFill>
                <a:effectLst/>
                <a:latin typeface="Aptos"/>
              </a:rPr>
              <a:t>Must supply products or services to other businesses.</a:t>
            </a:r>
            <a:r>
              <a:rPr lang="en-US" sz="1400" b="0" i="0" dirty="0">
                <a:solidFill>
                  <a:srgbClr val="1C1C1C"/>
                </a:solidFill>
                <a:effectLst/>
                <a:latin typeface="Aptos"/>
              </a:rPr>
              <a:t>​</a:t>
            </a:r>
            <a:endParaRPr lang="en-US" sz="1400" b="0" i="0" dirty="0">
              <a:solidFill>
                <a:srgbClr val="1C1C1C"/>
              </a:solidFill>
              <a:effectLst/>
              <a:latin typeface="Aptos"/>
              <a:cs typeface="Arial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1C1C1C"/>
                </a:solidFill>
                <a:effectLst/>
                <a:latin typeface="Aptos"/>
              </a:rPr>
              <a:t>Must be at least 51% owned, managed, and controlled by visible minority(</a:t>
            </a:r>
            <a:r>
              <a:rPr lang="en-US" sz="1400" b="0" i="0" u="none" strike="noStrike" dirty="0" err="1">
                <a:solidFill>
                  <a:srgbClr val="1C1C1C"/>
                </a:solidFill>
                <a:effectLst/>
                <a:latin typeface="Aptos"/>
              </a:rPr>
              <a:t>ies</a:t>
            </a:r>
            <a:r>
              <a:rPr lang="en-US" sz="1400" b="0" i="0" u="none" strike="noStrike" dirty="0">
                <a:solidFill>
                  <a:srgbClr val="1C1C1C"/>
                </a:solidFill>
                <a:effectLst/>
                <a:latin typeface="Aptos"/>
              </a:rPr>
              <a:t>) or Indigenous person(s).</a:t>
            </a:r>
            <a:r>
              <a:rPr lang="en-US" sz="1400" b="0" i="0" dirty="0">
                <a:solidFill>
                  <a:srgbClr val="1C1C1C"/>
                </a:solidFill>
                <a:effectLst/>
                <a:latin typeface="Aptos"/>
              </a:rPr>
              <a:t>​</a:t>
            </a:r>
            <a:endParaRPr lang="en-US" sz="1400" b="0" i="0" dirty="0">
              <a:solidFill>
                <a:srgbClr val="1C1C1C"/>
              </a:solidFill>
              <a:effectLst/>
              <a:latin typeface="Aptos"/>
              <a:cs typeface="Arial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1C1C1C"/>
                </a:solidFill>
                <a:effectLst/>
                <a:latin typeface="Aptos"/>
              </a:rPr>
              <a:t>Must be a Canadian citizen or permanent resident. Due to reciprocity with NMSDC, US citizens and permanent residents are also accepted</a:t>
            </a:r>
            <a:r>
              <a:rPr lang="en-US" sz="1400" b="0" i="0" dirty="0">
                <a:solidFill>
                  <a:srgbClr val="1C1C1C"/>
                </a:solidFill>
                <a:effectLst/>
                <a:latin typeface="Aptos"/>
              </a:rPr>
              <a:t>​</a:t>
            </a:r>
            <a:endParaRPr lang="en-US" sz="1400" b="0" i="0" dirty="0">
              <a:solidFill>
                <a:srgbClr val="1C1C1C"/>
              </a:solidFill>
              <a:effectLst/>
              <a:latin typeface="Aptos"/>
              <a:cs typeface="Arial"/>
            </a:endParaRPr>
          </a:p>
          <a:p>
            <a:pPr algn="l" rtl="0" fontAlgn="base"/>
            <a:r>
              <a:rPr lang="en-CA" sz="1400" b="0" i="0" u="none" strike="noStrike" dirty="0">
                <a:solidFill>
                  <a:srgbClr val="1C1C1C"/>
                </a:solidFill>
                <a:effectLst/>
                <a:latin typeface="Aptos"/>
              </a:rPr>
              <a:t>reciprocal certifications are also accepted for US citizens and permanent residents if they are NMSDC certified and want to extend the certification of their US business to Canada.</a:t>
            </a:r>
            <a:endParaRPr lang="en-CA" sz="1400" b="0" i="0" dirty="0">
              <a:solidFill>
                <a:srgbClr val="1C1C1C"/>
              </a:solidFill>
              <a:effectLst/>
              <a:latin typeface="Aptos"/>
            </a:endParaRPr>
          </a:p>
          <a:p>
            <a:pPr marL="0" indent="0">
              <a:buNone/>
            </a:pPr>
            <a:endParaRPr lang="en-US" sz="1000">
              <a:latin typeface="Aptos" panose="020B0004020202020204" pitchFamily="34" charset="0"/>
            </a:endParaRPr>
          </a:p>
          <a:p>
            <a:endParaRPr lang="en-CA" sz="1000"/>
          </a:p>
        </p:txBody>
      </p:sp>
    </p:spTree>
    <p:extLst>
      <p:ext uri="{BB962C8B-B14F-4D97-AF65-F5344CB8AC3E}">
        <p14:creationId xmlns:p14="http://schemas.microsoft.com/office/powerpoint/2010/main" val="4115393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B2A3DF-7F30-102E-DA89-85D7F77F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>
                <a:latin typeface="Aptos" panose="020B0004020202020204" pitchFamily="34" charset="0"/>
              </a:rPr>
              <a:t>TENT PROGRAM AND SCS</a:t>
            </a:r>
            <a:endParaRPr lang="en-CA" sz="5400">
              <a:latin typeface="Aptos" panose="020B0004020202020204" pitchFamily="34" charset="0"/>
            </a:endParaRP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group of people outside a building&#10;&#10;Description automatically generated">
            <a:extLst>
              <a:ext uri="{FF2B5EF4-FFF2-40B4-BE49-F238E27FC236}">
                <a16:creationId xmlns:a16="http://schemas.microsoft.com/office/drawing/2014/main" id="{0545D11B-15DA-EE99-18FB-34ED7AB932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69" r="23316" b="2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graphicFrame>
        <p:nvGraphicFramePr>
          <p:cNvPr id="20" name="Content Placeholder 2">
            <a:extLst>
              <a:ext uri="{FF2B5EF4-FFF2-40B4-BE49-F238E27FC236}">
                <a16:creationId xmlns:a16="http://schemas.microsoft.com/office/drawing/2014/main" id="{70BBD8BD-8365-BBAF-204E-D215F79341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743732"/>
              </p:ext>
            </p:extLst>
          </p:nvPr>
        </p:nvGraphicFramePr>
        <p:xfrm>
          <a:off x="572493" y="2071316"/>
          <a:ext cx="6713552" cy="4119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36412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 rtl="0"/>
            <a:endParaRPr lang="en-US" sz="18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B39054-407B-F75D-CDCB-9A9BD138D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en-US" sz="3700">
                <a:latin typeface="Aptos" panose="020B0004020202020204" pitchFamily="34" charset="0"/>
              </a:rPr>
              <a:t>HOW TO CERTIFY YOUR BUSINESS</a:t>
            </a:r>
            <a:endParaRPr lang="en-CA" sz="3700">
              <a:latin typeface="Aptos" panose="020B0004020202020204" pitchFamily="34" charset="0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 rtl="0"/>
              <a:endParaRPr lang="en-US" sz="1800" kern="12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 rtl="0"/>
              <a:endParaRPr lang="en-US" sz="1800" kern="120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56" name="Rectangle 52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 rtl="0"/>
            <a:endParaRPr lang="en-US" sz="18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A83CF7-EE3B-1A38-A8B4-F501E9CFFA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20" y="2330506"/>
            <a:ext cx="4559425" cy="3979585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US" sz="1500" b="1" dirty="0">
                <a:ea typeface="+mn-lt"/>
                <a:cs typeface="+mn-lt"/>
              </a:rPr>
              <a:t>Apply online via the CAMSC portal.</a:t>
            </a:r>
            <a:endParaRPr lang="en-US" sz="1533" dirty="0">
              <a:latin typeface="Aptos" panose="020B0004020202020204" pitchFamily="34" charset="0"/>
            </a:endParaRPr>
          </a:p>
          <a:p>
            <a:r>
              <a:rPr lang="en-US" sz="1500" b="1" dirty="0">
                <a:ea typeface="+mn-lt"/>
                <a:cs typeface="+mn-lt"/>
              </a:rPr>
              <a:t>You will be prompted to pay a $295 admin fee</a:t>
            </a:r>
            <a:r>
              <a:rPr lang="en-US" sz="1500" dirty="0">
                <a:ea typeface="+mn-lt"/>
                <a:cs typeface="+mn-lt"/>
              </a:rPr>
              <a:t> – contact us to bypass this fee.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r>
              <a:rPr lang="en-US" sz="1500" b="1" dirty="0">
                <a:ea typeface="+mn-lt"/>
                <a:cs typeface="+mn-lt"/>
              </a:rPr>
              <a:t>Upload required documents</a:t>
            </a:r>
            <a:r>
              <a:rPr lang="en-US" sz="1500" dirty="0">
                <a:ea typeface="+mn-lt"/>
                <a:cs typeface="+mn-lt"/>
              </a:rPr>
              <a:t> (business license, ownership docs, financials, etc.).</a:t>
            </a:r>
            <a:endParaRPr lang="en-US" dirty="0"/>
          </a:p>
          <a:p>
            <a:r>
              <a:rPr lang="en-US" sz="1500" b="1" dirty="0">
                <a:ea typeface="+mn-lt"/>
                <a:cs typeface="+mn-lt"/>
              </a:rPr>
              <a:t>Pay certification fee</a:t>
            </a:r>
            <a:r>
              <a:rPr lang="en-US" sz="1500" dirty="0">
                <a:ea typeface="+mn-lt"/>
                <a:cs typeface="+mn-lt"/>
              </a:rPr>
              <a:t> based on annual gross revenue: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900" dirty="0">
                <a:ea typeface="+mn-lt"/>
                <a:cs typeface="+mn-lt"/>
              </a:rPr>
              <a:t>Under $500K – $350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900" dirty="0">
                <a:ea typeface="+mn-lt"/>
                <a:cs typeface="+mn-lt"/>
              </a:rPr>
              <a:t>$500K–$5M – $590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900" dirty="0">
                <a:ea typeface="+mn-lt"/>
                <a:cs typeface="+mn-lt"/>
              </a:rPr>
              <a:t>Over $5M – $750</a:t>
            </a:r>
          </a:p>
          <a:p>
            <a:r>
              <a:rPr lang="en-US" sz="1500" b="1" dirty="0">
                <a:ea typeface="+mn-lt"/>
                <a:cs typeface="+mn-lt"/>
              </a:rPr>
              <a:t>Processing time:</a:t>
            </a:r>
            <a:r>
              <a:rPr lang="en-US" sz="1500" dirty="0">
                <a:ea typeface="+mn-lt"/>
                <a:cs typeface="+mn-lt"/>
              </a:rPr>
              <a:t> 25 business days (or 12 with $300 rush fee).</a:t>
            </a:r>
            <a:endParaRPr lang="en-US" sz="1500" dirty="0">
              <a:ea typeface="Calibri"/>
              <a:cs typeface="Calibri"/>
            </a:endParaRPr>
          </a:p>
          <a:p>
            <a:r>
              <a:rPr lang="en-US" sz="1500" b="1" dirty="0">
                <a:latin typeface="Calibri"/>
                <a:ea typeface="Calibri"/>
                <a:cs typeface="Calibri"/>
              </a:rPr>
              <a:t>All costs (excluding the rush fee) are covered by TD for refugee owned businesses through the TENT Program.</a:t>
            </a:r>
          </a:p>
          <a:p>
            <a:endParaRPr lang="en-US" sz="1500" dirty="0">
              <a:latin typeface="Aptos" panose="020B0004020202020204" pitchFamily="34" charset="0"/>
              <a:ea typeface="Calibri"/>
              <a:cs typeface="Calibri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 rtl="0"/>
            <a:endParaRPr lang="en-US" sz="18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4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 rtl="0"/>
            <a:endParaRPr lang="en-US" sz="1800" kern="12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FDFE484-8923-D2D3-2E78-28C21BF4F3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23858" r="19405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26869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 rtl="0"/>
            <a:endParaRPr lang="en-US" sz="18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4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46" rtl="0"/>
            <a:endParaRPr lang="en-US" sz="18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 rtl="0"/>
            <a:endParaRPr lang="en-US" sz="18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5" y="623276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 rtl="0"/>
            <a:endParaRPr lang="en-US" sz="18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6385B0-E3B6-BD45-577D-E04519791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291839" cy="4480726"/>
          </a:xfrm>
        </p:spPr>
        <p:txBody>
          <a:bodyPr>
            <a:normAutofit/>
          </a:bodyPr>
          <a:lstStyle/>
          <a:p>
            <a:pPr algn="r"/>
            <a:r>
              <a:rPr lang="en-US" b="1" dirty="0">
                <a:ea typeface="+mj-lt"/>
                <a:cs typeface="+mj-lt"/>
              </a:rPr>
              <a:t>What You’ll Need to Submit</a:t>
            </a:r>
            <a:endParaRPr lang="en-US" b="1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4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D3333-53FE-FC19-F2F5-57D34E04F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30"/>
            <a:ext cx="5732272" cy="4180542"/>
          </a:xfrm>
        </p:spPr>
        <p:txBody>
          <a:bodyPr anchor="ctr">
            <a:noAutofit/>
          </a:bodyPr>
          <a:lstStyle/>
          <a:p>
            <a:pPr>
              <a:buFont typeface="Arial"/>
              <a:buChar char="•"/>
            </a:pPr>
            <a:r>
              <a:rPr lang="en-US" sz="1800" b="1" i="0" dirty="0">
                <a:solidFill>
                  <a:srgbClr val="1C1C1C"/>
                </a:solidFill>
                <a:effectLst/>
                <a:ea typeface="+mn-lt"/>
                <a:cs typeface="+mn-lt"/>
              </a:rPr>
              <a:t>Incorporated:</a:t>
            </a:r>
            <a:r>
              <a:rPr lang="en-US" sz="1800" b="0" i="0" u="none" strike="noStrike" dirty="0">
                <a:solidFill>
                  <a:srgbClr val="1C1C1C"/>
                </a:solidFill>
                <a:effectLst/>
                <a:ea typeface="+mn-lt"/>
                <a:cs typeface="+mn-lt"/>
              </a:rPr>
              <a:t> Articles of Incorporation, </a:t>
            </a:r>
            <a:r>
              <a:rPr lang="en-US" sz="1800" dirty="0">
                <a:solidFill>
                  <a:srgbClr val="1C1C1C"/>
                </a:solidFill>
                <a:ea typeface="+mn-lt"/>
                <a:cs typeface="+mn-lt"/>
              </a:rPr>
              <a:t>Shareholder's</a:t>
            </a:r>
            <a:r>
              <a:rPr lang="en-US" sz="1800" b="0" i="0" u="none" strike="noStrike" dirty="0">
                <a:solidFill>
                  <a:srgbClr val="1C1C1C"/>
                </a:solidFill>
                <a:effectLst/>
                <a:ea typeface="+mn-lt"/>
                <a:cs typeface="+mn-lt"/>
              </a:rPr>
              <a:t> </a:t>
            </a:r>
            <a:r>
              <a:rPr lang="en-US" sz="1800" dirty="0">
                <a:solidFill>
                  <a:srgbClr val="1C1C1C"/>
                </a:solidFill>
                <a:ea typeface="+mn-lt"/>
                <a:cs typeface="+mn-lt"/>
              </a:rPr>
              <a:t>Ledger/Register, Share Certificate(s), Company Bylaws, Ownership Structure, Master Business License</a:t>
            </a:r>
            <a:endParaRPr lang="en-US" sz="1800"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sz="1800" b="1" i="0" dirty="0">
                <a:solidFill>
                  <a:srgbClr val="1C1C1C"/>
                </a:solidFill>
                <a:effectLst/>
                <a:ea typeface="+mn-lt"/>
                <a:cs typeface="+mn-lt"/>
              </a:rPr>
              <a:t>Sole Proprietorship:</a:t>
            </a:r>
            <a:r>
              <a:rPr lang="en-US" sz="1800" dirty="0">
                <a:solidFill>
                  <a:srgbClr val="1C1C1C"/>
                </a:solidFill>
                <a:ea typeface="+mn-lt"/>
                <a:cs typeface="+mn-lt"/>
              </a:rPr>
              <a:t> </a:t>
            </a:r>
            <a:r>
              <a:rPr lang="en-US" sz="1800" b="0" i="0" u="none" strike="noStrike" dirty="0">
                <a:solidFill>
                  <a:srgbClr val="1C1C1C"/>
                </a:solidFill>
                <a:effectLst/>
                <a:ea typeface="+mn-lt"/>
                <a:cs typeface="+mn-lt"/>
              </a:rPr>
              <a:t>Master Business License</a:t>
            </a:r>
            <a:endParaRPr lang="en-US" sz="1800" dirty="0">
              <a:solidFill>
                <a:srgbClr val="1C1C1C"/>
              </a:solidFill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en-US" sz="1800" b="1" i="0" dirty="0">
                <a:solidFill>
                  <a:srgbClr val="1C1C1C"/>
                </a:solidFill>
                <a:effectLst/>
                <a:ea typeface="+mn-lt"/>
                <a:cs typeface="+mn-lt"/>
              </a:rPr>
              <a:t>Partnership:</a:t>
            </a:r>
            <a:r>
              <a:rPr lang="en-US" sz="1800" dirty="0">
                <a:solidFill>
                  <a:srgbClr val="1C1C1C"/>
                </a:solidFill>
                <a:ea typeface="+mn-lt"/>
                <a:cs typeface="+mn-lt"/>
              </a:rPr>
              <a:t> </a:t>
            </a:r>
            <a:r>
              <a:rPr lang="en-US" sz="1800" b="0" i="0" u="none" strike="noStrike" dirty="0">
                <a:solidFill>
                  <a:srgbClr val="1C1C1C"/>
                </a:solidFill>
                <a:effectLst/>
                <a:ea typeface="+mn-lt"/>
                <a:cs typeface="+mn-lt"/>
              </a:rPr>
              <a:t>Partnership Agreement</a:t>
            </a:r>
            <a:r>
              <a:rPr lang="en-US" sz="1800" dirty="0">
                <a:solidFill>
                  <a:srgbClr val="1C1C1C"/>
                </a:solidFill>
                <a:ea typeface="+mn-lt"/>
                <a:cs typeface="+mn-lt"/>
              </a:rPr>
              <a:t> &amp; Partnership Registration Document</a:t>
            </a:r>
          </a:p>
          <a:p>
            <a:pPr>
              <a:buFont typeface="Arial"/>
            </a:pPr>
            <a:r>
              <a:rPr lang="en-US" sz="1800" b="1" dirty="0">
                <a:solidFill>
                  <a:srgbClr val="1C1C1C"/>
                </a:solidFill>
                <a:ea typeface="+mn-lt"/>
                <a:cs typeface="+mn-lt"/>
              </a:rPr>
              <a:t>All applicants:</a:t>
            </a:r>
            <a:endParaRPr lang="en-US" sz="1800">
              <a:ea typeface="Calibri"/>
              <a:cs typeface="Calibri"/>
            </a:endParaRPr>
          </a:p>
          <a:p>
            <a:pPr lvl="1">
              <a:buFont typeface="Courier New"/>
              <a:buChar char="o"/>
            </a:pPr>
            <a:r>
              <a:rPr lang="en-US" sz="1800" dirty="0">
                <a:solidFill>
                  <a:srgbClr val="1C1C1C"/>
                </a:solidFill>
                <a:ea typeface="+mn-lt"/>
                <a:cs typeface="+mn-lt"/>
              </a:rPr>
              <a:t>Two years of financials (P&amp;L and Balance Sheets)</a:t>
            </a:r>
            <a:endParaRPr lang="en-US" sz="1800">
              <a:ea typeface="Calibri"/>
              <a:cs typeface="Calibri"/>
            </a:endParaRPr>
          </a:p>
          <a:p>
            <a:pPr lvl="1">
              <a:buFont typeface="Courier New"/>
              <a:buChar char="o"/>
            </a:pPr>
            <a:r>
              <a:rPr lang="en-US" sz="1800" dirty="0">
                <a:solidFill>
                  <a:srgbClr val="1C1C1C"/>
                </a:solidFill>
                <a:ea typeface="+mn-lt"/>
                <a:cs typeface="+mn-lt"/>
              </a:rPr>
              <a:t>NMSDC certificate (for reciprocal applications)</a:t>
            </a:r>
            <a:endParaRPr lang="en-US" sz="1800">
              <a:ea typeface="Calibri"/>
              <a:cs typeface="Calibri"/>
            </a:endParaRPr>
          </a:p>
          <a:p>
            <a:pPr marL="0" indent="0" algn="l">
              <a:buNone/>
            </a:pPr>
            <a:endParaRPr lang="en-US" sz="1300" b="1" i="0" dirty="0">
              <a:solidFill>
                <a:srgbClr val="1C1C1C"/>
              </a:solidFill>
              <a:effectLst/>
              <a:latin typeface="Arial" panose="020B0604020202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52098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7895A40-19A4-42D6-9D30-DBC1E8002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 rtl="0"/>
            <a:endParaRPr lang="en-US" sz="18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Rectangle 9">
            <a:extLst>
              <a:ext uri="{FF2B5EF4-FFF2-40B4-BE49-F238E27FC236}">
                <a16:creationId xmlns:a16="http://schemas.microsoft.com/office/drawing/2014/main" id="{02F429C4-ABC9-46FC-818A-B5429CDE4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270325" y="3369274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 rtl="0"/>
            <a:endParaRPr lang="en-US" sz="18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Rectangle 11">
            <a:extLst>
              <a:ext uri="{FF2B5EF4-FFF2-40B4-BE49-F238E27FC236}">
                <a16:creationId xmlns:a16="http://schemas.microsoft.com/office/drawing/2014/main" id="{2CEF98E4-3709-4952-8F42-2305CCE34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374476" y="1040471"/>
            <a:ext cx="6858003" cy="47770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 rtl="0"/>
            <a:endParaRPr lang="en-US" sz="18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Rectangle 13">
            <a:extLst>
              <a:ext uri="{FF2B5EF4-FFF2-40B4-BE49-F238E27FC236}">
                <a16:creationId xmlns:a16="http://schemas.microsoft.com/office/drawing/2014/main" id="{F10BCCF5-D685-47FF-B675-647EAEB72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7914" y="857786"/>
            <a:ext cx="11067024" cy="5208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 rtl="0"/>
            <a:endParaRPr lang="en-US" sz="18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3EF9D0-A0EB-75E0-C59D-476AE4ADB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689" y="3071184"/>
            <a:ext cx="9910296" cy="259002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8000"/>
              <a:t>Contact 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A6C0D-5DB0-0281-7EDC-662787E0E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7689" y="1553519"/>
            <a:ext cx="9910295" cy="1281733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2400"/>
              <a:t>Send an email to suppliersupport@camsc.ca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0EE8A42-107A-4D4C-8D56-BBAE95C7F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524009" y="3366126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 rtl="0"/>
            <a:endParaRPr lang="en-US" sz="1800" kern="120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24229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62bd7423-5ca9-4267-a1a2-b7e97cc139ca" xsi:nil="true"/>
    <TaxCatchAll xmlns="65b1f08f-295b-4101-b380-311c6173deb7" xsi:nil="true"/>
    <lcf76f155ced4ddcb4097134ff3c332f xmlns="62bd7423-5ca9-4267-a1a2-b7e97cc139c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1FFA5B3B962F43BAB4905B37AB9130" ma:contentTypeVersion="19" ma:contentTypeDescription="Create a new document." ma:contentTypeScope="" ma:versionID="d277769176a24b5833117fdbb23cc0ee">
  <xsd:schema xmlns:xsd="http://www.w3.org/2001/XMLSchema" xmlns:xs="http://www.w3.org/2001/XMLSchema" xmlns:p="http://schemas.microsoft.com/office/2006/metadata/properties" xmlns:ns2="65b1f08f-295b-4101-b380-311c6173deb7" xmlns:ns3="62bd7423-5ca9-4267-a1a2-b7e97cc139ca" targetNamespace="http://schemas.microsoft.com/office/2006/metadata/properties" ma:root="true" ma:fieldsID="5889ef5c0848a9b98f555a266429b0c5" ns2:_="" ns3:_="">
    <xsd:import namespace="65b1f08f-295b-4101-b380-311c6173deb7"/>
    <xsd:import namespace="62bd7423-5ca9-4267-a1a2-b7e97cc139c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_Flow_SignoffStatu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b1f08f-295b-4101-b380-311c6173deb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3a5310c2-cc97-4d56-bc40-1eb119d41dbd}" ma:internalName="TaxCatchAll" ma:showField="CatchAllData" ma:web="65b1f08f-295b-4101-b380-311c6173deb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bd7423-5ca9-4267-a1a2-b7e97cc139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ebc1579e-9628-4e6f-ad82-32b57d844cc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C91E04F-51D0-4156-92DA-BACE704D549E}">
  <ds:schemaRefs>
    <ds:schemaRef ds:uri="http://schemas.microsoft.com/office/2006/metadata/properties"/>
    <ds:schemaRef ds:uri="http://schemas.microsoft.com/office/infopath/2007/PartnerControls"/>
    <ds:schemaRef ds:uri="62bd7423-5ca9-4267-a1a2-b7e97cc139ca"/>
    <ds:schemaRef ds:uri="65b1f08f-295b-4101-b380-311c6173deb7"/>
  </ds:schemaRefs>
</ds:datastoreItem>
</file>

<file path=customXml/itemProps2.xml><?xml version="1.0" encoding="utf-8"?>
<ds:datastoreItem xmlns:ds="http://schemas.openxmlformats.org/officeDocument/2006/customXml" ds:itemID="{E088296E-C0EC-455F-8E0E-4E2A92587B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31C09AC-77C2-467B-8C5B-C57CF4E2B9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b1f08f-295b-4101-b380-311c6173deb7"/>
    <ds:schemaRef ds:uri="62bd7423-5ca9-4267-a1a2-b7e97cc139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1_Office Theme</vt:lpstr>
      <vt:lpstr>PowerPoint Presentation</vt:lpstr>
      <vt:lpstr>About CAMSC &amp; Supplier Diversity</vt:lpstr>
      <vt:lpstr>Why Supplier Diversity Matters</vt:lpstr>
      <vt:lpstr>Benefits of Certification</vt:lpstr>
      <vt:lpstr>Who is eligible?</vt:lpstr>
      <vt:lpstr>TENT PROGRAM AND SCS</vt:lpstr>
      <vt:lpstr>HOW TO CERTIFY YOUR BUSINESS</vt:lpstr>
      <vt:lpstr>What You’ll Need to Submit</vt:lpstr>
      <vt:lpstr>Contact 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116</cp:revision>
  <dcterms:created xsi:type="dcterms:W3CDTF">2025-04-29T16:02:38Z</dcterms:created>
  <dcterms:modified xsi:type="dcterms:W3CDTF">2025-09-25T14:27:33Z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0x010100641FFA5B3B962F43BAB4905B37AB9130</vt:lpwstr>
  </property>
  <property fmtid="{D5CDD505-2E9C-101B-9397-08002B2CF9AE}" pid="3" name="MediaServiceImageTags">
    <vt:lpwstr/>
  </property>
</Properties>
</file>